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0" r:id="rId5"/>
    <p:sldId id="260" r:id="rId6"/>
    <p:sldId id="259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7" r:id="rId22"/>
    <p:sldId id="27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4.08.27" id="{36C22B14-8550-F341-930E-CAC23181AF3C}">
          <p14:sldIdLst>
            <p14:sldId id="256"/>
            <p14:sldId id="257"/>
            <p14:sldId id="258"/>
          </p14:sldIdLst>
        </p14:section>
        <p14:section name="2024.09.03" id="{E0297E81-439C-7F4F-89E8-729BB10F8217}">
          <p14:sldIdLst>
            <p14:sldId id="270"/>
            <p14:sldId id="260"/>
            <p14:sldId id="259"/>
            <p14:sldId id="261"/>
            <p14:sldId id="263"/>
            <p14:sldId id="262"/>
            <p14:sldId id="264"/>
            <p14:sldId id="265"/>
            <p14:sldId id="266"/>
          </p14:sldIdLst>
        </p14:section>
        <p14:section name="2024.09.10" id="{A74DFD7B-B12A-6D46-90AF-C3A1B3D15154}">
          <p14:sldIdLst>
            <p14:sldId id="267"/>
            <p14:sldId id="268"/>
            <p14:sldId id="269"/>
            <p14:sldId id="271"/>
            <p14:sldId id="272"/>
            <p14:sldId id="273"/>
            <p14:sldId id="274"/>
            <p14:sldId id="275"/>
            <p14:sldId id="277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4"/>
    <p:restoredTop sz="94688"/>
  </p:normalViewPr>
  <p:slideViewPr>
    <p:cSldViewPr snapToGrid="0" snapToObjects="1">
      <p:cViewPr>
        <p:scale>
          <a:sx n="117" d="100"/>
          <a:sy n="117" d="100"/>
        </p:scale>
        <p:origin x="90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0D1A5-B14A-E644-A6FF-12656D47B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4E47D56-DD76-5E48-BD23-82E6144D5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98B9FF-CFED-EF47-BDF9-FF072491A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DD4C-8C9A-F84C-A4FF-3DCB04749891}" type="datetimeFigureOut">
              <a:rPr kumimoji="1" lang="zh-CN" altLang="en-US" smtClean="0"/>
              <a:t>2024/9/10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651EE1-8E16-7F42-B740-AAF51AC82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4B6801-EA92-5945-BF74-1656FEF1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88E9A-C279-4A44-B2A6-86278DFA61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5326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ECD14-AAFE-EF47-8BC1-BFABEA82B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07F9CF-8420-6843-8B66-56FEEF4CC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633AE0-0FDD-5448-A038-31AA3DCE3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DD4C-8C9A-F84C-A4FF-3DCB04749891}" type="datetimeFigureOut">
              <a:rPr kumimoji="1" lang="zh-CN" altLang="en-US" smtClean="0"/>
              <a:t>2024/9/10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180EE1-526B-5A46-A3DC-987FE4B6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5BBFC1-C42A-4641-B4E8-D08F6022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88E9A-C279-4A44-B2A6-86278DFA61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4868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72C44A-03EC-4840-821C-C678EEC20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9D2967-C6EF-814E-BB92-430CB5408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48EC70-E8DD-6B46-B082-5C24C0F96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DD4C-8C9A-F84C-A4FF-3DCB04749891}" type="datetimeFigureOut">
              <a:rPr kumimoji="1" lang="zh-CN" altLang="en-US" smtClean="0"/>
              <a:t>2024/9/10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7045E9-DC4D-7040-8BA6-B227D7DBA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F43FC6-E067-4D43-A13D-4B40EF0D5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88E9A-C279-4A44-B2A6-86278DFA61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7970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129E90-39F2-B246-B554-3960E1906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F8127-9519-8542-8D07-B5800541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BF0C08-52D8-314B-90BF-69BB8C06B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DD4C-8C9A-F84C-A4FF-3DCB04749891}" type="datetimeFigureOut">
              <a:rPr kumimoji="1" lang="zh-CN" altLang="en-US" smtClean="0"/>
              <a:t>2024/9/10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8A93E5-A9B0-5543-824D-47A632D11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7ADD3F-506E-4C4C-A328-83F9E8E5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88E9A-C279-4A44-B2A6-86278DFA61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826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70815-46F1-D94F-86FB-D3988C1B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42A0DC-637D-7741-8DB8-3DC352F2E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837426-371C-4042-9D72-636B1D855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DD4C-8C9A-F84C-A4FF-3DCB04749891}" type="datetimeFigureOut">
              <a:rPr kumimoji="1" lang="zh-CN" altLang="en-US" smtClean="0"/>
              <a:t>2024/9/10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72DEA8-0F51-A54D-82A8-F74A13C1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50E05A-5CC3-104D-939B-2002B2D8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88E9A-C279-4A44-B2A6-86278DFA61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1583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6CB9E-97E3-3447-AF41-DA877A5A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6F0406-AB94-614B-855A-EFD3B4A0E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431557-818E-D347-A971-8CB3E9AE8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D972AD-2ACD-3744-923D-E86188908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DD4C-8C9A-F84C-A4FF-3DCB04749891}" type="datetimeFigureOut">
              <a:rPr kumimoji="1" lang="zh-CN" altLang="en-US" smtClean="0"/>
              <a:t>2024/9/10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859F65-FF64-9645-ACEA-84BBCEDC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48478F-D3D5-8B43-9AC2-E33FE1B2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88E9A-C279-4A44-B2A6-86278DFA61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7185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F7AF77-5602-894D-AE70-1360820F5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FDC5BD-7F83-C941-A94F-AA64D052E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9480E5-CC40-BB41-A93F-92CC25645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EAE7214-9C52-C649-8364-FD19056773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748C62-8480-2F48-80A2-E8CF91FA70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ED82AD3-05E4-5543-BA0F-CFC3D8E8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DD4C-8C9A-F84C-A4FF-3DCB04749891}" type="datetimeFigureOut">
              <a:rPr kumimoji="1" lang="zh-CN" altLang="en-US" smtClean="0"/>
              <a:t>2024/9/10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1EC4001-BB0C-8F4C-9720-B874A19E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2B7DF6-418A-1C45-ADB3-887F3536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88E9A-C279-4A44-B2A6-86278DFA61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529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4C087C-C809-AD45-867E-2FF2E2E4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DAE761-3EC8-8C4E-97AD-50A8F504F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DD4C-8C9A-F84C-A4FF-3DCB04749891}" type="datetimeFigureOut">
              <a:rPr kumimoji="1" lang="zh-CN" altLang="en-US" smtClean="0"/>
              <a:t>2024/9/10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AEA0C3-C579-4444-9A47-18F97710C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F0063B-9BF3-0D49-B295-1454576F5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88E9A-C279-4A44-B2A6-86278DFA61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3894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F8801E-2DFC-AB42-AFA2-AE1EAC9C5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DD4C-8C9A-F84C-A4FF-3DCB04749891}" type="datetimeFigureOut">
              <a:rPr kumimoji="1" lang="zh-CN" altLang="en-US" smtClean="0"/>
              <a:t>2024/9/10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588E7E-E98F-DA46-B8F7-4A6702B4B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A28EA4-B462-AB44-9EB3-6B8ED315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88E9A-C279-4A44-B2A6-86278DFA61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0622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5ECF79-616E-534C-8829-993A8B1C3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48EA1B-9E2D-254B-A09E-947E923FB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19FE25-CE48-EA41-AECC-346E88C40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1AF72B-B993-B74B-827A-3321DFB70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DD4C-8C9A-F84C-A4FF-3DCB04749891}" type="datetimeFigureOut">
              <a:rPr kumimoji="1" lang="zh-CN" altLang="en-US" smtClean="0"/>
              <a:t>2024/9/10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A8A26D-0EC9-B347-830E-7AE9A75FA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A4F309-3CFC-2E4B-8D84-1923153F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88E9A-C279-4A44-B2A6-86278DFA61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760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5D551-487F-F048-9AB9-34E6D1EDD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D8FE6B2-2006-0F4C-AB12-3AD136587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2787EF-64E8-7D46-BA02-1A4BD6031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A334E9-022A-3040-9BEF-4DE2E668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DD4C-8C9A-F84C-A4FF-3DCB04749891}" type="datetimeFigureOut">
              <a:rPr kumimoji="1" lang="zh-CN" altLang="en-US" smtClean="0"/>
              <a:t>2024/9/10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1F7E69-04C8-4147-BEDE-182D3369F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E75917-58B5-AC4B-AE48-F79D2CEC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88E9A-C279-4A44-B2A6-86278DFA61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073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BD7375C-D4C6-0549-84C5-91A4908D6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67D965-B291-FD40-B52C-55B8D3033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6DB54A-85B6-5943-8C37-DF43F60FB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9DD4C-8C9A-F84C-A4FF-3DCB04749891}" type="datetimeFigureOut">
              <a:rPr kumimoji="1" lang="zh-CN" altLang="en-US" smtClean="0"/>
              <a:t>2024/9/10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2B2878-DC91-8643-9DD0-D77AE8FA0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71B4D6-48A8-3841-89BA-5CCC56733A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88E9A-C279-4A44-B2A6-86278DFA61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5830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BF4D29B-2E78-4D45-AB81-4EC2B5979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452" y="227681"/>
            <a:ext cx="2425700" cy="762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145F1D-3DF7-A442-99CC-18CA2AC67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602" y="1530992"/>
            <a:ext cx="4584700" cy="1054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0C1120-8305-0D44-AE5E-272206CD7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811" y="1530992"/>
            <a:ext cx="4673600" cy="10541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B92F6F7-EFF6-A54F-BC4E-411879A84610}"/>
              </a:ext>
            </a:extLst>
          </p:cNvPr>
          <p:cNvSpPr txBox="1"/>
          <p:nvPr/>
        </p:nvSpPr>
        <p:spPr>
          <a:xfrm>
            <a:off x="1346888" y="1161660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b="1" i="0" u="none" strike="noStrike" dirty="0">
                <a:solidFill>
                  <a:srgbClr val="191B1F"/>
                </a:solidFill>
                <a:effectLst/>
                <a:latin typeface="-apple-system"/>
              </a:rPr>
              <a:t>Douglas-</a:t>
            </a:r>
            <a:r>
              <a:rPr lang="en" altLang="zh-CN" b="1" i="0" u="none" strike="noStrike" dirty="0" err="1">
                <a:solidFill>
                  <a:srgbClr val="191B1F"/>
                </a:solidFill>
                <a:effectLst/>
                <a:latin typeface="-apple-system"/>
              </a:rPr>
              <a:t>Rachford</a:t>
            </a:r>
            <a:r>
              <a:rPr lang="en" altLang="zh-CN" b="1" i="0" u="none" strike="noStrike" dirty="0">
                <a:solidFill>
                  <a:srgbClr val="191B1F"/>
                </a:solidFill>
                <a:effectLst/>
                <a:latin typeface="-apple-system"/>
              </a:rPr>
              <a:t> splitting Algorithm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E20683C-AC2E-FE44-B04A-24EA13044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452" y="3389253"/>
            <a:ext cx="5473700" cy="9779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8A33C69-4D6B-3041-BB60-84D3B2CCB463}"/>
              </a:ext>
            </a:extLst>
          </p:cNvPr>
          <p:cNvSpPr txBox="1"/>
          <p:nvPr/>
        </p:nvSpPr>
        <p:spPr>
          <a:xfrm>
            <a:off x="1346888" y="2954424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u="none" strike="noStrike" dirty="0">
                <a:solidFill>
                  <a:srgbClr val="191B1F"/>
                </a:solidFill>
                <a:effectLst/>
                <a:latin typeface="-apple-system"/>
              </a:rPr>
              <a:t>不动点迭代</a:t>
            </a:r>
            <a:r>
              <a:rPr lang="en-US" altLang="zh-CN" b="1" i="0" u="none" strike="noStrike" dirty="0">
                <a:solidFill>
                  <a:srgbClr val="191B1F"/>
                </a:solidFill>
                <a:effectLst/>
                <a:latin typeface="-apple-system"/>
              </a:rPr>
              <a:t>(</a:t>
            </a:r>
            <a:r>
              <a:rPr lang="en" altLang="zh-CN" b="1" i="0" u="none" strike="noStrike" dirty="0">
                <a:solidFill>
                  <a:srgbClr val="191B1F"/>
                </a:solidFill>
                <a:effectLst/>
                <a:latin typeface="-apple-system"/>
              </a:rPr>
              <a:t>fixed-point iteration)</a:t>
            </a:r>
            <a:endParaRPr lang="zh-CN" altLang="en-US" b="1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DA9290B-19F0-544B-9229-425C75C844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902" y="5683653"/>
            <a:ext cx="5130800" cy="10414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F6E30B1-ADD1-8B4F-BE9B-E64ADFE2B86C}"/>
              </a:ext>
            </a:extLst>
          </p:cNvPr>
          <p:cNvSpPr txBox="1"/>
          <p:nvPr/>
        </p:nvSpPr>
        <p:spPr>
          <a:xfrm>
            <a:off x="1291804" y="5314321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u="none" strike="noStrike" dirty="0">
                <a:solidFill>
                  <a:srgbClr val="191B1F"/>
                </a:solidFill>
                <a:effectLst/>
                <a:latin typeface="-apple-system"/>
              </a:rPr>
              <a:t>近似点算子</a:t>
            </a:r>
            <a:r>
              <a:rPr lang="en-US" altLang="zh-CN" b="1" i="0" u="none" strike="noStrike" dirty="0">
                <a:solidFill>
                  <a:srgbClr val="191B1F"/>
                </a:solidFill>
                <a:effectLst/>
                <a:latin typeface="-apple-system"/>
              </a:rPr>
              <a:t>(</a:t>
            </a:r>
            <a:r>
              <a:rPr lang="en" altLang="zh-CN" b="1" i="0" u="none" strike="noStrike" dirty="0">
                <a:solidFill>
                  <a:srgbClr val="191B1F"/>
                </a:solidFill>
                <a:effectLst/>
                <a:latin typeface="-apple-system"/>
              </a:rPr>
              <a:t>Proximal mapping)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1243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DA785C-D443-234C-9EA6-10496C3B7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315"/>
            <a:ext cx="12192000" cy="273435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6B0BC60-C236-E24A-95DA-6C8D0CA63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4408917"/>
            <a:ext cx="8953500" cy="1308100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B34EAAF4-8296-8C43-8E6B-EF36BAEB173C}"/>
              </a:ext>
            </a:extLst>
          </p:cNvPr>
          <p:cNvCxnSpPr/>
          <p:nvPr/>
        </p:nvCxnSpPr>
        <p:spPr>
          <a:xfrm>
            <a:off x="6096000" y="3593669"/>
            <a:ext cx="0" cy="8152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209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3C74EC7-4EAA-3246-8690-48C875E83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1299"/>
            <a:ext cx="12192000" cy="22177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D7C01E-D269-2C41-BD5F-2D832F34F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13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3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A0DCC0-FCCE-8D47-AE3D-DF9DF10DC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31" y="0"/>
            <a:ext cx="10082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67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B37951-4D32-DC4E-9BA6-628E411A6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3365"/>
            <a:ext cx="12192000" cy="25667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2FEE647-1062-0248-B1D8-BDEAEE114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5104635"/>
            <a:ext cx="18288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72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EEF49A-90E6-4A47-B584-EC45C3570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12192000" cy="242421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04C170-1808-6E4F-9FDC-0B8553DC5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697"/>
            <a:ext cx="12192000" cy="243840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4CB86CB-97AD-2E44-848F-185BE8D8A943}"/>
              </a:ext>
            </a:extLst>
          </p:cNvPr>
          <p:cNvSpPr/>
          <p:nvPr/>
        </p:nvSpPr>
        <p:spPr>
          <a:xfrm>
            <a:off x="5486401" y="694062"/>
            <a:ext cx="2368626" cy="84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F628ACB-B2EA-C145-9F8F-ED85480C05BC}"/>
              </a:ext>
            </a:extLst>
          </p:cNvPr>
          <p:cNvSpPr/>
          <p:nvPr/>
        </p:nvSpPr>
        <p:spPr>
          <a:xfrm>
            <a:off x="4691350" y="3567628"/>
            <a:ext cx="3692485" cy="84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1218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D3BD49-E184-B342-A500-883A1A2B4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4380"/>
            <a:ext cx="12192000" cy="149435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931FDD3-F5AB-024B-A0B4-CD8CE1D4D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3071"/>
            <a:ext cx="12192000" cy="1549129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2BCBD35-7DD1-5A47-9BDB-86330C3A8121}"/>
              </a:ext>
            </a:extLst>
          </p:cNvPr>
          <p:cNvSpPr/>
          <p:nvPr/>
        </p:nvSpPr>
        <p:spPr>
          <a:xfrm>
            <a:off x="4537114" y="1252225"/>
            <a:ext cx="1059455" cy="667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145D8E-7178-4C42-854D-23F96BED8802}"/>
              </a:ext>
            </a:extLst>
          </p:cNvPr>
          <p:cNvSpPr/>
          <p:nvPr/>
        </p:nvSpPr>
        <p:spPr>
          <a:xfrm>
            <a:off x="3874266" y="3868568"/>
            <a:ext cx="2361281" cy="667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D80F67-486F-0B4D-A78C-2D3209A4324C}"/>
              </a:ext>
            </a:extLst>
          </p:cNvPr>
          <p:cNvSpPr/>
          <p:nvPr/>
        </p:nvSpPr>
        <p:spPr>
          <a:xfrm>
            <a:off x="624290" y="2054620"/>
            <a:ext cx="1568067" cy="667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85D53A-6570-044B-A41A-5596F99AABE8}"/>
              </a:ext>
            </a:extLst>
          </p:cNvPr>
          <p:cNvSpPr/>
          <p:nvPr/>
        </p:nvSpPr>
        <p:spPr>
          <a:xfrm>
            <a:off x="624290" y="4698668"/>
            <a:ext cx="2229079" cy="667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5791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C8AE635-8FC6-C54C-A970-DEAFBF0DE707}"/>
                  </a:ext>
                </a:extLst>
              </p:cNvPr>
              <p:cNvSpPr txBox="1"/>
              <p:nvPr/>
            </p:nvSpPr>
            <p:spPr>
              <a:xfrm>
                <a:off x="3439053" y="648587"/>
                <a:ext cx="5313891" cy="580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C8AE635-8FC6-C54C-A970-DEAFBF0DE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053" y="648587"/>
                <a:ext cx="5313891" cy="580993"/>
              </a:xfrm>
              <a:prstGeom prst="rect">
                <a:avLst/>
              </a:prstGeom>
              <a:blipFill>
                <a:blip r:embed="rId2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8DBBC12A-E38E-7B47-B201-6A43A06FF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98927"/>
            <a:ext cx="12192000" cy="663811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7397845-CA5E-BE46-B50C-0DBED62EF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95262"/>
            <a:ext cx="12192000" cy="663811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75879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5ED127B-4E3F-3647-BD95-77A8C95931A3}"/>
                  </a:ext>
                </a:extLst>
              </p:cNvPr>
              <p:cNvSpPr txBox="1"/>
              <p:nvPr/>
            </p:nvSpPr>
            <p:spPr>
              <a:xfrm>
                <a:off x="3527220" y="630866"/>
                <a:ext cx="5137560" cy="580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5ED127B-4E3F-3647-BD95-77A8C9593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220" y="630866"/>
                <a:ext cx="5137560" cy="580993"/>
              </a:xfrm>
              <a:prstGeom prst="rect">
                <a:avLst/>
              </a:prstGeom>
              <a:blipFill>
                <a:blip r:embed="rId2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24793940-ED6A-BB44-BE79-5C05CAC01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5432"/>
            <a:ext cx="12192000" cy="508942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70BF19-FA55-904E-AB98-6E4A354A7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78296"/>
            <a:ext cx="12192000" cy="50894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256348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1DA2E7F-B4B3-0942-9511-3241CC977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42421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4941734-1502-BE47-AE9A-1FF5EB01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8615"/>
            <a:ext cx="12192000" cy="33958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E59E655-C2C4-924F-BBDD-0A64AAEE6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34593"/>
            <a:ext cx="12192000" cy="99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12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136894-E910-054E-9A2A-A5DF9327A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6805"/>
            <a:ext cx="12192000" cy="337300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C567370-9B48-B448-99A7-E60BEF6043FF}"/>
              </a:ext>
            </a:extLst>
          </p:cNvPr>
          <p:cNvSpPr/>
          <p:nvPr/>
        </p:nvSpPr>
        <p:spPr>
          <a:xfrm>
            <a:off x="6971970" y="1646804"/>
            <a:ext cx="928021" cy="724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0540F8-5249-4B47-9FDE-2572EE394125}"/>
              </a:ext>
            </a:extLst>
          </p:cNvPr>
          <p:cNvSpPr/>
          <p:nvPr/>
        </p:nvSpPr>
        <p:spPr>
          <a:xfrm>
            <a:off x="5631989" y="3585473"/>
            <a:ext cx="464011" cy="724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639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AB4ACDE-7FCF-6449-82DD-EE62903A7726}"/>
              </a:ext>
            </a:extLst>
          </p:cNvPr>
          <p:cNvSpPr txBox="1"/>
          <p:nvPr/>
        </p:nvSpPr>
        <p:spPr>
          <a:xfrm>
            <a:off x="1787026" y="79641"/>
            <a:ext cx="8617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solidFill>
                  <a:srgbClr val="191B1F"/>
                </a:solidFill>
                <a:effectLst/>
                <a:latin typeface="-apple-system"/>
              </a:rPr>
              <a:t>结论：</a:t>
            </a:r>
            <a:r>
              <a:rPr lang="en" altLang="zh-CN" b="1" i="0" u="none" strike="noStrike" dirty="0">
                <a:solidFill>
                  <a:srgbClr val="191B1F"/>
                </a:solidFill>
                <a:effectLst/>
                <a:latin typeface="-apple-system"/>
              </a:rPr>
              <a:t>DR-splitting </a:t>
            </a:r>
            <a:r>
              <a:rPr lang="zh-CN" altLang="en-US" b="1" i="0" u="none" strike="noStrike" dirty="0">
                <a:solidFill>
                  <a:srgbClr val="191B1F"/>
                </a:solidFill>
                <a:effectLst/>
                <a:latin typeface="-apple-system"/>
              </a:rPr>
              <a:t>应用在对偶问题上，就等价于原问题的 </a:t>
            </a:r>
            <a:r>
              <a:rPr lang="en" altLang="zh-CN" b="1" i="0" u="none" strike="noStrike" dirty="0">
                <a:solidFill>
                  <a:srgbClr val="191B1F"/>
                </a:solidFill>
                <a:effectLst/>
                <a:latin typeface="-apple-system"/>
              </a:rPr>
              <a:t>ADMM </a:t>
            </a:r>
            <a:r>
              <a:rPr lang="zh-CN" altLang="en-US" b="1" i="0" u="none" strike="noStrike" dirty="0">
                <a:solidFill>
                  <a:srgbClr val="191B1F"/>
                </a:solidFill>
                <a:effectLst/>
                <a:latin typeface="-apple-system"/>
              </a:rPr>
              <a:t>算法</a:t>
            </a:r>
            <a:r>
              <a:rPr lang="zh-CN" altLang="en-US" b="0" i="0" u="none" strike="noStrike" dirty="0">
                <a:solidFill>
                  <a:srgbClr val="191B1F"/>
                </a:solidFill>
                <a:effectLst/>
                <a:latin typeface="-apple-system"/>
              </a:rPr>
              <a:t>。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CA4004-56D1-AA42-80A9-A9BD971C2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371" y="535043"/>
            <a:ext cx="8229600" cy="2552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7B7130-A391-E949-BA79-058E04D6B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027" y="4341757"/>
            <a:ext cx="7734300" cy="1981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566828-15C6-FA49-8BA5-41404322CDB5}"/>
              </a:ext>
            </a:extLst>
          </p:cNvPr>
          <p:cNvSpPr txBox="1"/>
          <p:nvPr/>
        </p:nvSpPr>
        <p:spPr>
          <a:xfrm>
            <a:off x="1787027" y="3875835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u="none" strike="noStrike" dirty="0">
                <a:solidFill>
                  <a:srgbClr val="191B1F"/>
                </a:solidFill>
                <a:effectLst/>
                <a:latin typeface="-apple-system"/>
              </a:rPr>
              <a:t>交替方向乘子法</a:t>
            </a:r>
            <a:r>
              <a:rPr lang="en-US" altLang="zh-CN" b="1" i="0" u="none" strike="noStrike" dirty="0">
                <a:solidFill>
                  <a:srgbClr val="191B1F"/>
                </a:solidFill>
                <a:effectLst/>
                <a:latin typeface="-apple-system"/>
              </a:rPr>
              <a:t>(</a:t>
            </a:r>
            <a:r>
              <a:rPr lang="en" altLang="zh-CN" b="1" i="0" u="none" strike="noStrike" dirty="0">
                <a:solidFill>
                  <a:srgbClr val="191B1F"/>
                </a:solidFill>
                <a:effectLst/>
                <a:latin typeface="-apple-system"/>
              </a:rPr>
              <a:t>Alternating Direction Method of Multipliers)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96432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375A29-5473-9043-8C49-DBFFE902C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74748"/>
            <a:ext cx="12192000" cy="17501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447A098-68A3-F749-874A-B7769BE614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32" t="56076" r="23035" b="28093"/>
          <a:stretch/>
        </p:blipFill>
        <p:spPr>
          <a:xfrm>
            <a:off x="3216727" y="2706318"/>
            <a:ext cx="5758543" cy="53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75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8959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147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70DA28-A7C8-554A-8816-1CF96220C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3073400"/>
            <a:ext cx="31623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07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4606646-6E07-8147-B228-52CBB540C4F1}"/>
              </a:ext>
            </a:extLst>
          </p:cNvPr>
          <p:cNvGrpSpPr/>
          <p:nvPr/>
        </p:nvGrpSpPr>
        <p:grpSpPr>
          <a:xfrm>
            <a:off x="2076216" y="371364"/>
            <a:ext cx="2845000" cy="5741176"/>
            <a:chOff x="2076216" y="371364"/>
            <a:chExt cx="2845000" cy="574117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AF9EC5B-BA38-D34E-A3B5-572A14F7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1147" y="371364"/>
              <a:ext cx="2840069" cy="2880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FF6D4CF-7E49-CA43-9182-09E44EB80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6216" y="3232540"/>
              <a:ext cx="2845000" cy="2880000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297868A-703B-A644-8A95-9024C3EC7F92}"/>
              </a:ext>
            </a:extLst>
          </p:cNvPr>
          <p:cNvGrpSpPr/>
          <p:nvPr/>
        </p:nvGrpSpPr>
        <p:grpSpPr>
          <a:xfrm>
            <a:off x="6701118" y="371364"/>
            <a:ext cx="2880000" cy="5760000"/>
            <a:chOff x="5830786" y="352540"/>
            <a:chExt cx="2880000" cy="576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C358E88-C369-C84B-BE37-FAECE6A3B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0786" y="352540"/>
              <a:ext cx="2880000" cy="288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DA9E674-DCB9-494C-B6D2-818CE878F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30786" y="3232540"/>
              <a:ext cx="2880000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9178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8ED86AA-2DB2-824C-9089-A8101801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330"/>
            <a:ext cx="12192000" cy="25413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03C46C6-341F-534C-8CC6-9C7137460ACE}"/>
              </a:ext>
            </a:extLst>
          </p:cNvPr>
          <p:cNvSpPr txBox="1"/>
          <p:nvPr/>
        </p:nvSpPr>
        <p:spPr>
          <a:xfrm>
            <a:off x="603174" y="669141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Notation</a:t>
            </a:r>
          </a:p>
        </p:txBody>
      </p:sp>
    </p:spTree>
    <p:extLst>
      <p:ext uri="{BB962C8B-B14F-4D97-AF65-F5344CB8AC3E}">
        <p14:creationId xmlns:p14="http://schemas.microsoft.com/office/powerpoint/2010/main" val="379280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5155C7A-1C45-E943-BFB6-785E0CA6E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931"/>
            <a:ext cx="12192000" cy="315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44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B8D36D-FD19-4B4F-A959-AD4039DAA1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041"/>
          <a:stretch/>
        </p:blipFill>
        <p:spPr>
          <a:xfrm>
            <a:off x="0" y="0"/>
            <a:ext cx="12192000" cy="6169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626434-BEFF-714F-B432-66BB2084A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5634"/>
            <a:ext cx="12192000" cy="57023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61B5183-6712-E744-A236-1A15B1608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56" b="11172"/>
          <a:stretch/>
        </p:blipFill>
        <p:spPr>
          <a:xfrm>
            <a:off x="0" y="616945"/>
            <a:ext cx="12192000" cy="41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43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E5AAD4-7AEC-6D48-919B-9019FE0B7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793"/>
            <a:ext cx="12192000" cy="300301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5A30053-9D42-4741-B982-3FCD494FD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" y="4183067"/>
            <a:ext cx="12192000" cy="1620657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7814259F-D667-0242-A796-B6933931EEFE}"/>
              </a:ext>
            </a:extLst>
          </p:cNvPr>
          <p:cNvCxnSpPr>
            <a:cxnSpLocks/>
          </p:cNvCxnSpPr>
          <p:nvPr/>
        </p:nvCxnSpPr>
        <p:spPr>
          <a:xfrm flipH="1">
            <a:off x="4627086" y="3316077"/>
            <a:ext cx="1927950" cy="8795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918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84D68BB-DB26-E448-9845-51169BCAE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821"/>
            <a:ext cx="12192000" cy="462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41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65</Words>
  <Application>Microsoft Macintosh PowerPoint</Application>
  <PresentationFormat>宽屏</PresentationFormat>
  <Paragraphs>8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-apple-system</vt:lpstr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建攻 潘</dc:creator>
  <cp:lastModifiedBy>建攻 潘</cp:lastModifiedBy>
  <cp:revision>10</cp:revision>
  <dcterms:created xsi:type="dcterms:W3CDTF">2024-08-27T00:43:39Z</dcterms:created>
  <dcterms:modified xsi:type="dcterms:W3CDTF">2024-09-10T06:23:04Z</dcterms:modified>
</cp:coreProperties>
</file>